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7"/>
  </p:notesMasterIdLst>
  <p:sldIdLst>
    <p:sldId id="348" r:id="rId2"/>
    <p:sldId id="432" r:id="rId3"/>
    <p:sldId id="710" r:id="rId4"/>
    <p:sldId id="712" r:id="rId5"/>
    <p:sldId id="366" r:id="rId6"/>
    <p:sldId id="278" r:id="rId7"/>
    <p:sldId id="367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722" r:id="rId20"/>
    <p:sldId id="723" r:id="rId21"/>
    <p:sldId id="724" r:id="rId22"/>
    <p:sldId id="725" r:id="rId23"/>
    <p:sldId id="728" r:id="rId24"/>
    <p:sldId id="727" r:id="rId25"/>
    <p:sldId id="729" r:id="rId26"/>
    <p:sldId id="730" r:id="rId27"/>
    <p:sldId id="732" r:id="rId28"/>
    <p:sldId id="733" r:id="rId29"/>
    <p:sldId id="734" r:id="rId30"/>
    <p:sldId id="735" r:id="rId31"/>
    <p:sldId id="737" r:id="rId32"/>
    <p:sldId id="740" r:id="rId33"/>
    <p:sldId id="741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381" r:id="rId49"/>
    <p:sldId id="382" r:id="rId50"/>
    <p:sldId id="384" r:id="rId51"/>
    <p:sldId id="385" r:id="rId52"/>
    <p:sldId id="386" r:id="rId53"/>
    <p:sldId id="353" r:id="rId54"/>
    <p:sldId id="355" r:id="rId55"/>
    <p:sldId id="356" r:id="rId56"/>
    <p:sldId id="357" r:id="rId57"/>
    <p:sldId id="365" r:id="rId58"/>
    <p:sldId id="362" r:id="rId59"/>
    <p:sldId id="364" r:id="rId60"/>
    <p:sldId id="422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20" r:id="rId76"/>
    <p:sldId id="419" r:id="rId77"/>
    <p:sldId id="425" r:id="rId78"/>
    <p:sldId id="421" r:id="rId79"/>
    <p:sldId id="426" r:id="rId80"/>
    <p:sldId id="423" r:id="rId81"/>
    <p:sldId id="427" r:id="rId82"/>
    <p:sldId id="257" r:id="rId83"/>
    <p:sldId id="258" r:id="rId84"/>
    <p:sldId id="259" r:id="rId85"/>
    <p:sldId id="260" r:id="rId86"/>
    <p:sldId id="261" r:id="rId87"/>
    <p:sldId id="262" r:id="rId88"/>
    <p:sldId id="263" r:id="rId89"/>
    <p:sldId id="265" r:id="rId90"/>
    <p:sldId id="428" r:id="rId91"/>
    <p:sldId id="429" r:id="rId92"/>
    <p:sldId id="266" r:id="rId93"/>
    <p:sldId id="267" r:id="rId94"/>
    <p:sldId id="430" r:id="rId95"/>
    <p:sldId id="281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79122" autoAdjust="0"/>
  </p:normalViewPr>
  <p:slideViewPr>
    <p:cSldViewPr snapToGrid="0">
      <p:cViewPr varScale="1">
        <p:scale>
          <a:sx n="47" d="100"/>
          <a:sy n="47" d="100"/>
        </p:scale>
        <p:origin x="56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96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57A68-A056-4F13-9CEE-B80DC238DA5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D9C5C-2980-46A8-8DD9-CD1A94148C78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42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43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44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45</a:t>
            </a:fld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46</a:t>
            </a:fld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48</a:t>
            </a:fld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49</a:t>
            </a:fld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50</a:t>
            </a:fld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51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forward(in)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din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backward(</a:t>
            </a:r>
            <a:r>
              <a:rPr lang="en-US" altLang="zh-CN" dirty="0" err="1"/>
              <a:t>dout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backward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gradients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forward?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52</a:t>
            </a:fld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54</a:t>
            </a:fld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55</a:t>
            </a:fld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56</a:t>
            </a:fld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57</a:t>
            </a:fld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58</a:t>
            </a:fld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59</a:t>
            </a:fld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61</a:t>
            </a:fld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62</a:t>
            </a:fld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Firing rate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63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64</a:t>
            </a:fld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65</a:t>
            </a:fld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 err="1"/>
              <a:t>dL</a:t>
            </a:r>
            <a:r>
              <a:rPr lang="en-US" altLang="zh-CN" dirty="0"/>
              <a:t>/</a:t>
            </a:r>
            <a:r>
              <a:rPr lang="en-US" altLang="zh-CN" dirty="0" err="1"/>
              <a:t>dw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dL</a:t>
            </a:r>
            <a:r>
              <a:rPr lang="en-US" altLang="zh-CN" dirty="0"/>
              <a:t>/</a:t>
            </a:r>
            <a:r>
              <a:rPr lang="en-US" altLang="zh-CN" dirty="0" err="1"/>
              <a:t>dp</a:t>
            </a:r>
            <a:r>
              <a:rPr lang="zh-CN" altLang="en-US" dirty="0"/>
              <a:t> * </a:t>
            </a:r>
            <a:r>
              <a:rPr lang="en-US" altLang="zh-CN" dirty="0" err="1"/>
              <a:t>dp</a:t>
            </a:r>
            <a:r>
              <a:rPr lang="en-US" altLang="zh-CN" dirty="0"/>
              <a:t>/</a:t>
            </a:r>
            <a:r>
              <a:rPr lang="en-US" altLang="zh-CN" dirty="0" err="1"/>
              <a:t>dw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dL</a:t>
            </a:r>
            <a:r>
              <a:rPr lang="en-US" altLang="zh-CN" dirty="0"/>
              <a:t>/</a:t>
            </a:r>
            <a:r>
              <a:rPr lang="en-US" altLang="zh-CN" dirty="0" err="1"/>
              <a:t>dp</a:t>
            </a:r>
            <a:r>
              <a:rPr lang="zh-CN" altLang="en-US" dirty="0"/>
              <a:t> * </a:t>
            </a:r>
            <a:r>
              <a:rPr lang="en-US" altLang="zh-CN" dirty="0"/>
              <a:t>x’,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w’x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66</a:t>
            </a:fld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 err="1"/>
              <a:t>exp</a:t>
            </a:r>
            <a:r>
              <a:rPr lang="en-US" altLang="zh-CN" dirty="0"/>
              <a:t>():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泰勒展开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67</a:t>
            </a:fld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68</a:t>
            </a:fld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69</a:t>
            </a:fld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70</a:t>
            </a:fld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71</a:t>
            </a:fld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假设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绿色箭头所在</a:t>
            </a:r>
            <a:r>
              <a:rPr lang="en-US" altLang="zh-CN" dirty="0" err="1"/>
              <a:t>halfspace</a:t>
            </a:r>
            <a:r>
              <a:rPr lang="zh-CN" altLang="en-US" dirty="0"/>
              <a:t>表示</a:t>
            </a:r>
            <a:r>
              <a:rPr lang="en-US" altLang="zh-CN" dirty="0"/>
              <a:t>w1’x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b1</a:t>
            </a:r>
            <a:r>
              <a:rPr lang="zh-CN" altLang="en-US" dirty="0"/>
              <a:t> </a:t>
            </a:r>
            <a:r>
              <a:rPr lang="zh-CN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的区域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红色箭头所在</a:t>
            </a:r>
            <a:r>
              <a:rPr lang="en-US" altLang="zh-CN" dirty="0" err="1"/>
              <a:t>halfspace</a:t>
            </a:r>
            <a:r>
              <a:rPr lang="zh-CN" altLang="en-US" dirty="0"/>
              <a:t>表示</a:t>
            </a:r>
            <a:r>
              <a:rPr lang="en-US" altLang="zh-CN" dirty="0"/>
              <a:t>w2’x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b2</a:t>
            </a:r>
            <a:r>
              <a:rPr lang="zh-CN" altLang="en-US" dirty="0"/>
              <a:t> </a:t>
            </a:r>
            <a:r>
              <a:rPr lang="zh-CN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的区域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图中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代表训练数据的分布区域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sigma(</a:t>
            </a:r>
            <a:r>
              <a:rPr lang="en-US" altLang="zh-CN" dirty="0" err="1"/>
              <a:t>w’x+b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w’x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b,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err="1"/>
              <a:t>dL</a:t>
            </a:r>
            <a:r>
              <a:rPr lang="en-US" altLang="zh-CN" dirty="0"/>
              <a:t>/</a:t>
            </a:r>
            <a:r>
              <a:rPr lang="en-US" altLang="zh-CN" dirty="0" err="1"/>
              <a:t>dw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dL</a:t>
            </a:r>
            <a:r>
              <a:rPr lang="en-US" altLang="zh-CN" dirty="0"/>
              <a:t>/</a:t>
            </a:r>
            <a:r>
              <a:rPr lang="en-US" altLang="zh-CN" dirty="0" err="1"/>
              <a:t>dsigma</a:t>
            </a:r>
            <a:r>
              <a:rPr lang="zh-CN" altLang="en-US" dirty="0"/>
              <a:t> * </a:t>
            </a:r>
            <a:r>
              <a:rPr lang="en-US" altLang="zh-CN" dirty="0" err="1"/>
              <a:t>dsigma</a:t>
            </a:r>
            <a:r>
              <a:rPr lang="en-US" altLang="zh-CN" dirty="0"/>
              <a:t>/</a:t>
            </a:r>
            <a:r>
              <a:rPr lang="en-US" altLang="zh-CN" dirty="0" err="1"/>
              <a:t>dy</a:t>
            </a:r>
            <a:r>
              <a:rPr lang="zh-CN" altLang="en-US" dirty="0"/>
              <a:t> * </a:t>
            </a:r>
            <a:r>
              <a:rPr lang="en-US" altLang="zh-CN" dirty="0" err="1"/>
              <a:t>dy</a:t>
            </a:r>
            <a:r>
              <a:rPr lang="en-US" altLang="zh-CN" dirty="0"/>
              <a:t>/</a:t>
            </a:r>
            <a:r>
              <a:rPr lang="en-US" altLang="zh-CN" dirty="0" err="1"/>
              <a:t>dw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可见，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还有数据落在</a:t>
            </a:r>
            <a:r>
              <a:rPr lang="en-US" altLang="zh-CN" dirty="0"/>
              <a:t>y1=w1’x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b1</a:t>
            </a:r>
            <a:r>
              <a:rPr lang="zh-CN" altLang="en-US" dirty="0"/>
              <a:t> </a:t>
            </a:r>
            <a:r>
              <a:rPr lang="zh-CN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的区域 </a:t>
            </a:r>
            <a:r>
              <a:rPr lang="zh-CN" altLang="en-US" dirty="0">
                <a:sym typeface="Wingdings" panose="05000000000000000000"/>
              </a:rPr>
              <a:t> </a:t>
            </a:r>
            <a:r>
              <a:rPr lang="zh-CN" altLang="en-US" dirty="0"/>
              <a:t>神经元</a:t>
            </a:r>
            <a:r>
              <a:rPr lang="en-US" altLang="zh-CN" dirty="0"/>
              <a:t>sigma(y1)</a:t>
            </a:r>
            <a:r>
              <a:rPr lang="zh-CN" altLang="en-US" dirty="0"/>
              <a:t>的导数还有可能不为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zh-CN" altLang="en-US" dirty="0">
                <a:sym typeface="Wingdings" panose="05000000000000000000"/>
              </a:rPr>
              <a:t> 参数</a:t>
            </a:r>
            <a:r>
              <a:rPr lang="en-US" altLang="zh-CN" dirty="0">
                <a:sym typeface="Wingdings" panose="05000000000000000000"/>
              </a:rPr>
              <a:t>w1</a:t>
            </a:r>
            <a:r>
              <a:rPr lang="zh-CN" altLang="en-US" dirty="0">
                <a:sym typeface="Wingdings" panose="05000000000000000000"/>
              </a:rPr>
              <a:t>和</a:t>
            </a:r>
            <a:r>
              <a:rPr lang="en-US" altLang="zh-CN" dirty="0">
                <a:sym typeface="Wingdings" panose="05000000000000000000"/>
              </a:rPr>
              <a:t>b1</a:t>
            </a:r>
            <a:r>
              <a:rPr lang="zh-CN" altLang="en-US" dirty="0">
                <a:sym typeface="Wingdings" panose="05000000000000000000"/>
              </a:rPr>
              <a:t>还有可能被</a:t>
            </a:r>
            <a:r>
              <a:rPr lang="en-US" altLang="zh-CN" dirty="0">
                <a:sym typeface="Wingdings" panose="05000000000000000000"/>
              </a:rPr>
              <a:t>update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没有数据落在</a:t>
            </a:r>
            <a:r>
              <a:rPr lang="en-US" altLang="zh-CN" dirty="0"/>
              <a:t>y2=w2’x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b2</a:t>
            </a:r>
            <a:r>
              <a:rPr lang="zh-CN" altLang="en-US" dirty="0"/>
              <a:t> </a:t>
            </a:r>
            <a:r>
              <a:rPr lang="zh-CN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的区域 </a:t>
            </a:r>
            <a:r>
              <a:rPr lang="zh-CN" altLang="en-US" dirty="0">
                <a:sym typeface="Wingdings" panose="05000000000000000000"/>
              </a:rPr>
              <a:t> </a:t>
            </a:r>
            <a:r>
              <a:rPr lang="zh-CN" altLang="en-US" dirty="0"/>
              <a:t>神经元</a:t>
            </a:r>
            <a:r>
              <a:rPr lang="en-US" altLang="zh-CN" dirty="0"/>
              <a:t>sigma(y2)</a:t>
            </a:r>
            <a:r>
              <a:rPr lang="zh-CN" altLang="en-US" dirty="0"/>
              <a:t>的导数只有可能全为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zh-CN" altLang="en-US" dirty="0">
                <a:sym typeface="Wingdings" panose="05000000000000000000"/>
              </a:rPr>
              <a:t> 参数</a:t>
            </a:r>
            <a:r>
              <a:rPr lang="en-US" altLang="zh-CN" dirty="0">
                <a:sym typeface="Wingdings" panose="05000000000000000000"/>
              </a:rPr>
              <a:t>w2</a:t>
            </a:r>
            <a:r>
              <a:rPr lang="zh-CN" altLang="en-US" dirty="0">
                <a:sym typeface="Wingdings" panose="05000000000000000000"/>
              </a:rPr>
              <a:t>和</a:t>
            </a:r>
            <a:r>
              <a:rPr lang="en-US" altLang="zh-CN" dirty="0">
                <a:sym typeface="Wingdings" panose="05000000000000000000"/>
              </a:rPr>
              <a:t>b2</a:t>
            </a:r>
            <a:r>
              <a:rPr lang="zh-CN" altLang="en-US" dirty="0">
                <a:sym typeface="Wingdings" panose="05000000000000000000"/>
              </a:rPr>
              <a:t>没有可能被</a:t>
            </a:r>
            <a:r>
              <a:rPr lang="en-US" altLang="zh-CN" dirty="0">
                <a:sym typeface="Wingdings" panose="05000000000000000000"/>
              </a:rPr>
              <a:t>update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72</a:t>
            </a:fld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73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74</a:t>
            </a:fld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75</a:t>
            </a:fld>
            <a:endParaRPr lang="en-GB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76</a:t>
            </a:fld>
            <a:endParaRPr lang="en-GB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77</a:t>
            </a:fld>
            <a:endParaRPr lang="en-GB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78</a:t>
            </a:fld>
            <a:endParaRPr lang="en-GB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79</a:t>
            </a:fld>
            <a:endParaRPr lang="en-GB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80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D9C5C-2980-46A8-8DD9-CD1A94148C78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3F386-15C1-43B5-A0B8-DDF41FC799A8}" type="datetimeFigureOut">
              <a:rPr lang="en-GB" smtClean="0"/>
              <a:t>07/07/2021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A6C6E-877F-45CB-9555-F32F2662F6A1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0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7" Type="http://schemas.openxmlformats.org/officeDocument/2006/relationships/hyperlink" Target="https://arxiv.org/search/cs?searchtype=author&amp;query=Le%2C+Q+V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search/cs?searchtype=author&amp;query=Zoph%2C+B" TargetMode="External"/><Relationship Id="rId5" Type="http://schemas.openxmlformats.org/officeDocument/2006/relationships/hyperlink" Target="https://arxiv.org/search/cs?searchtype=author&amp;query=Ramachandran%2C+P" TargetMode="External"/><Relationship Id="rId4" Type="http://schemas.openxmlformats.org/officeDocument/2006/relationships/image" Target="../media/image10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 </a:t>
            </a:r>
            <a:br>
              <a:rPr lang="en-US" sz="4000" dirty="0"/>
            </a:br>
            <a:r>
              <a:rPr lang="en-US" altLang="zh-CN" sz="4000" dirty="0"/>
              <a:t>Neural</a:t>
            </a:r>
            <a:r>
              <a:rPr lang="zh-CN" altLang="en-US" sz="4000" dirty="0"/>
              <a:t> </a:t>
            </a:r>
            <a:r>
              <a:rPr lang="en-US" altLang="zh-CN" sz="4000" dirty="0"/>
              <a:t>Networks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 err="1"/>
              <a:t>Backpropagation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270000"/>
            <a:ext cx="8953500" cy="4318000"/>
          </a:xfrm>
          <a:prstGeom prst="rect">
            <a:avLst/>
          </a:prstGeom>
        </p:spPr>
      </p:pic>
      <p:pic>
        <p:nvPicPr>
          <p:cNvPr id="10242" name="Picture 2" descr="Calculus - Chain Rule (video lessons, examples, solutions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5" t="47718" r="10964" b="3975"/>
          <a:stretch>
            <a:fillRect/>
          </a:stretch>
        </p:blipFill>
        <p:spPr bwMode="auto">
          <a:xfrm>
            <a:off x="3867278" y="4850882"/>
            <a:ext cx="4963887" cy="14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33500"/>
            <a:ext cx="89789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257300"/>
            <a:ext cx="90170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308100"/>
            <a:ext cx="89662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295400"/>
            <a:ext cx="8966200" cy="4254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333500"/>
            <a:ext cx="89662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308100"/>
            <a:ext cx="89535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308100"/>
            <a:ext cx="89281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320800"/>
            <a:ext cx="89408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320800"/>
            <a:ext cx="894080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Linear Classification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784"/>
          <a:stretch>
            <a:fillRect/>
          </a:stretch>
        </p:blipFill>
        <p:spPr>
          <a:xfrm>
            <a:off x="404213" y="2416627"/>
            <a:ext cx="8335574" cy="364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362" r="61511" b="40313"/>
          <a:stretch>
            <a:fillRect/>
          </a:stretch>
        </p:blipFill>
        <p:spPr>
          <a:xfrm>
            <a:off x="7226127" y="1027907"/>
            <a:ext cx="1513660" cy="17329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-1" b="-123"/>
          <a:stretch>
            <a:fillRect/>
          </a:stretch>
        </p:blipFill>
        <p:spPr>
          <a:xfrm>
            <a:off x="101600" y="1320800"/>
            <a:ext cx="8940800" cy="4221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8650" y="5537200"/>
                <a:ext cx="28886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37200"/>
                <a:ext cx="2888611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22" b="-159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8650" y="5968087"/>
                <a:ext cx="28983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968087"/>
                <a:ext cx="2898358" cy="430887"/>
              </a:xfrm>
              <a:prstGeom prst="rect">
                <a:avLst/>
              </a:prstGeom>
              <a:blipFill rotWithShape="1">
                <a:blip r:embed="rId5"/>
                <a:stretch>
                  <a:fillRect t="-83" r="8" b="-1589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8650" y="6386780"/>
                <a:ext cx="25458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−3=−7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386780"/>
                <a:ext cx="2545825" cy="430887"/>
              </a:xfrm>
              <a:prstGeom prst="rect">
                <a:avLst/>
              </a:prstGeom>
              <a:blipFill rotWithShape="1">
                <a:blip r:embed="rId6"/>
                <a:stretch>
                  <a:fillRect t="-136" r="4" b="-1584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77393" y="5752643"/>
                <a:ext cx="32019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=−77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393" y="5752643"/>
                <a:ext cx="3201902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1" t="-41" r="19" b="-159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-1" b="-123"/>
          <a:stretch>
            <a:fillRect/>
          </a:stretch>
        </p:blipFill>
        <p:spPr>
          <a:xfrm>
            <a:off x="101600" y="1320800"/>
            <a:ext cx="8940800" cy="4221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8650" y="5537200"/>
                <a:ext cx="28886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37200"/>
                <a:ext cx="2888611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22" b="-159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8650" y="5968087"/>
                <a:ext cx="30971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968087"/>
                <a:ext cx="3097130" cy="430887"/>
              </a:xfrm>
              <a:prstGeom prst="rect">
                <a:avLst/>
              </a:prstGeom>
              <a:blipFill rotWithShape="1">
                <a:blip r:embed="rId5"/>
                <a:stretch>
                  <a:fillRect t="-83" r="8" b="-1589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8650" y="6386780"/>
                <a:ext cx="27445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−3=−10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386780"/>
                <a:ext cx="2744597" cy="430887"/>
              </a:xfrm>
              <a:prstGeom prst="rect">
                <a:avLst/>
              </a:prstGeom>
              <a:blipFill rotWithShape="1">
                <a:blip r:embed="rId6"/>
                <a:stretch>
                  <a:fillRect t="-136" r="5" b="-1584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77393" y="5752643"/>
                <a:ext cx="34006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=−190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393" y="5752643"/>
                <a:ext cx="3400675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1" t="-41" r="18" b="-159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8372" y="2430919"/>
                <a:ext cx="3249159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=−7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72" y="2430919"/>
                <a:ext cx="3249159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211" t="-1506" r="-184" b="-1594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-1" b="-123"/>
          <a:stretch>
            <a:fillRect/>
          </a:stretch>
        </p:blipFill>
        <p:spPr>
          <a:xfrm>
            <a:off x="101600" y="1320800"/>
            <a:ext cx="8940800" cy="4221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8650" y="5537200"/>
                <a:ext cx="30873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37200"/>
                <a:ext cx="3087384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159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8650" y="5968087"/>
                <a:ext cx="30971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968087"/>
                <a:ext cx="3097130" cy="430887"/>
              </a:xfrm>
              <a:prstGeom prst="rect">
                <a:avLst/>
              </a:prstGeom>
              <a:blipFill rotWithShape="1">
                <a:blip r:embed="rId5"/>
                <a:stretch>
                  <a:fillRect t="-83" r="8" b="-1589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8650" y="6386780"/>
                <a:ext cx="27445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−3=−13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386780"/>
                <a:ext cx="2744597" cy="430887"/>
              </a:xfrm>
              <a:prstGeom prst="rect">
                <a:avLst/>
              </a:prstGeom>
              <a:blipFill rotWithShape="1">
                <a:blip r:embed="rId6"/>
                <a:stretch>
                  <a:fillRect t="-136" r="5" b="-1584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77393" y="5752643"/>
                <a:ext cx="34006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=−351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393" y="5752643"/>
                <a:ext cx="3400675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1" t="-41" r="18" b="-159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8372" y="2430919"/>
                <a:ext cx="3646704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 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72" y="2430919"/>
                <a:ext cx="3646704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188" t="-1506" r="-163" b="-1594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1857"/>
          <a:stretch>
            <a:fillRect/>
          </a:stretch>
        </p:blipFill>
        <p:spPr>
          <a:xfrm>
            <a:off x="504663" y="1587262"/>
            <a:ext cx="7027513" cy="4114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4663" y="1156396"/>
                <a:ext cx="29386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zh-CN" alt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63" y="1156396"/>
                <a:ext cx="2938625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6" t="-10" r="11" b="-553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-1" b="-123"/>
          <a:stretch>
            <a:fillRect/>
          </a:stretch>
        </p:blipFill>
        <p:spPr>
          <a:xfrm>
            <a:off x="101600" y="1320800"/>
            <a:ext cx="8940800" cy="4221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8650" y="5537200"/>
                <a:ext cx="37132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𝑙𝑟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37200"/>
                <a:ext cx="3713261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160" b="-159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8650" y="5968087"/>
                <a:ext cx="37230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𝑙𝑟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968087"/>
                <a:ext cx="3723007" cy="430887"/>
              </a:xfrm>
              <a:prstGeom prst="rect">
                <a:avLst/>
              </a:prstGeom>
              <a:blipFill rotWithShape="1">
                <a:blip r:embed="rId5"/>
                <a:stretch>
                  <a:fillRect t="-83" r="-34" b="-1589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8650" y="6386780"/>
                <a:ext cx="33704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𝑙𝑟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3=−13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386780"/>
                <a:ext cx="3370474" cy="430887"/>
              </a:xfrm>
              <a:prstGeom prst="rect">
                <a:avLst/>
              </a:prstGeom>
              <a:blipFill rotWithShape="1">
                <a:blip r:embed="rId6"/>
                <a:stretch>
                  <a:fillRect t="-136" r="-606" b="-1584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8372" y="2430919"/>
                <a:ext cx="3646704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 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72" y="2430919"/>
                <a:ext cx="3646704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88" t="-1506" r="-163" b="-1594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67613" y="5521810"/>
                <a:ext cx="30922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=0.1   0.01 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  0.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613" y="5521810"/>
                <a:ext cx="3092257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0" t="-105" r="14" b="-264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7746" t="-1" b="50000"/>
          <a:stretch>
            <a:fillRect/>
          </a:stretch>
        </p:blipFill>
        <p:spPr>
          <a:xfrm>
            <a:off x="4177393" y="917793"/>
            <a:ext cx="4671878" cy="210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5022" y="3531212"/>
                <a:ext cx="19027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2" y="3531212"/>
                <a:ext cx="19027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0" t="-166" r="33" b="-1588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5022" y="3962099"/>
                <a:ext cx="19106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2" y="3962099"/>
                <a:ext cx="191065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0" t="-90" r="17" b="-1596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022" y="4380792"/>
                <a:ext cx="1381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2" y="4380792"/>
                <a:ext cx="1381084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8" t="-152" r="-435" b="-159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37" t="13180" r="56588" b="62512"/>
          <a:stretch>
            <a:fillRect/>
          </a:stretch>
        </p:blipFill>
        <p:spPr>
          <a:xfrm>
            <a:off x="364949" y="1267957"/>
            <a:ext cx="3681447" cy="1024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85174" y="3495081"/>
                <a:ext cx="25909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74" y="3495081"/>
                <a:ext cx="259096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7" t="-11" r="13" b="-160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85174" y="3925968"/>
                <a:ext cx="25989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74" y="3925968"/>
                <a:ext cx="2598917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7" t="-108" r="1" b="-1594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85174" y="4344661"/>
                <a:ext cx="2069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−0.1∗3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74" y="4344661"/>
                <a:ext cx="2069349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8" t="-169" r="-212" b="-1588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8650" y="3032391"/>
                <a:ext cx="1074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32391"/>
                <a:ext cx="1074077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58" r="27" b="-268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493337" y="3047803"/>
                <a:ext cx="13065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37" y="3047803"/>
                <a:ext cx="1306512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6" t="-95" r="30" b="-26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1336" y="5085462"/>
                <a:ext cx="2889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36" y="5085462"/>
                <a:ext cx="2889765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1" t="-103" r="-3609" b="-159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61336" y="5526053"/>
                <a:ext cx="28625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36" y="5526053"/>
                <a:ext cx="2862514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21" t="-77" r="-203" b="-159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61336" y="5885681"/>
                <a:ext cx="3035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−10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−190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36" y="5885681"/>
                <a:ext cx="3035639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20" t="-136" r="-157" b="-159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1336" y="6292169"/>
                <a:ext cx="30035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−13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−351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36" y="6292169"/>
                <a:ext cx="3003579" cy="369332"/>
              </a:xfrm>
              <a:prstGeom prst="rect">
                <a:avLst/>
              </a:prstGeom>
              <a:blipFill rotWithShape="1">
                <a:blip r:embed="rId15"/>
                <a:stretch>
                  <a:fillRect l="-20" t="-159" r="-148" b="-1589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462849" y="5085462"/>
                <a:ext cx="34957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49" y="5085462"/>
                <a:ext cx="3495701" cy="369332"/>
              </a:xfrm>
              <a:prstGeom prst="rect">
                <a:avLst/>
              </a:prstGeom>
              <a:blipFill rotWithShape="1">
                <a:blip r:embed="rId16"/>
                <a:stretch>
                  <a:fillRect l="-2" t="-103" r="-1178" b="-159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62849" y="5526053"/>
                <a:ext cx="3854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−1.6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5.4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−4.3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−16.34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49" y="5526053"/>
                <a:ext cx="3854773" cy="369332"/>
              </a:xfrm>
              <a:prstGeom prst="rect">
                <a:avLst/>
              </a:prstGeom>
              <a:blipFill rotWithShape="1">
                <a:blip r:embed="rId17"/>
                <a:stretch>
                  <a:fillRect l="-2" t="-77" r="-2560" b="-159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62849" y="5885681"/>
                <a:ext cx="3854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5.8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−4.6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−21.16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49" y="5885681"/>
                <a:ext cx="3854773" cy="369332"/>
              </a:xfrm>
              <a:prstGeom prst="rect">
                <a:avLst/>
              </a:prstGeom>
              <a:blipFill rotWithShape="1">
                <a:blip r:embed="rId18"/>
                <a:stretch>
                  <a:fillRect l="-2" t="-136" r="-2560" b="-159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62849" y="6292169"/>
                <a:ext cx="39220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−0.8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6.2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−4.9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−26.46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49" y="6292169"/>
                <a:ext cx="3922099" cy="369332"/>
              </a:xfrm>
              <a:prstGeom prst="rect">
                <a:avLst/>
              </a:prstGeom>
              <a:blipFill rotWithShape="1">
                <a:blip r:embed="rId19"/>
                <a:stretch>
                  <a:fillRect l="-2" t="-159" r="-961" b="-1589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23322" y="5121092"/>
            <a:ext cx="7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Iter1: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3321" y="5497771"/>
            <a:ext cx="7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Iter2: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3321" y="5904259"/>
            <a:ext cx="7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Iter3: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3321" y="6275737"/>
            <a:ext cx="7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Iter4: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85564" y="4695406"/>
                <a:ext cx="6753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64" y="4695406"/>
                <a:ext cx="6753452" cy="369332"/>
              </a:xfrm>
              <a:prstGeom prst="rect">
                <a:avLst/>
              </a:prstGeom>
              <a:blipFill rotWithShape="1">
                <a:blip r:embed="rId20"/>
                <a:stretch>
                  <a:fillRect l="-1" t="-58" r="4" b="-159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703"/>
          <a:stretch>
            <a:fillRect/>
          </a:stretch>
        </p:blipFill>
        <p:spPr>
          <a:xfrm>
            <a:off x="840441" y="2097742"/>
            <a:ext cx="7463118" cy="35690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" y="1909482"/>
            <a:ext cx="8683778" cy="412835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6" y="1949824"/>
            <a:ext cx="8968468" cy="425180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70" y="1690689"/>
            <a:ext cx="7972017" cy="39301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3340"/>
          <a:stretch/>
        </p:blipFill>
        <p:spPr>
          <a:xfrm>
            <a:off x="290834" y="1432857"/>
            <a:ext cx="8562331" cy="11946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Linear Classification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49649"/>
          <a:stretch>
            <a:fillRect/>
          </a:stretch>
        </p:blipFill>
        <p:spPr>
          <a:xfrm>
            <a:off x="628650" y="4910217"/>
            <a:ext cx="7249887" cy="1582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73CC4C-7DED-E549-ADCE-0CF5A3E93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531"/>
          <a:stretch/>
        </p:blipFill>
        <p:spPr>
          <a:xfrm>
            <a:off x="628650" y="2423289"/>
            <a:ext cx="5291703" cy="23522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6D3D97-6DB9-9945-B365-5ADEB2283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353" y="2288604"/>
            <a:ext cx="2841679" cy="23886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70" y="1690689"/>
            <a:ext cx="7972017" cy="3930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35071" y="1855694"/>
            <a:ext cx="3438116" cy="109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5218" y="1547185"/>
            <a:ext cx="3520132" cy="14057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(mini-batch) Stochastic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35071" y="1855694"/>
            <a:ext cx="3438116" cy="109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6" y="1690689"/>
            <a:ext cx="8373187" cy="4299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8" y="2889886"/>
            <a:ext cx="3106272" cy="190110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5" y="1690689"/>
            <a:ext cx="8397789" cy="429325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(mini-batch) Stochastic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12" y="2898278"/>
            <a:ext cx="2818653" cy="19430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(mini-batch) Stochastic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11" y="2038349"/>
            <a:ext cx="5455023" cy="39821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93800"/>
            <a:ext cx="90805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193800"/>
            <a:ext cx="90424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93800"/>
            <a:ext cx="91059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93800"/>
            <a:ext cx="90932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181100"/>
            <a:ext cx="90678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206500"/>
            <a:ext cx="90678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857" r="41004" b="60165"/>
          <a:stretch>
            <a:fillRect/>
          </a:stretch>
        </p:blipFill>
        <p:spPr>
          <a:xfrm>
            <a:off x="405337" y="2638698"/>
            <a:ext cx="8738663" cy="2037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73092"/>
          <a:stretch>
            <a:fillRect/>
          </a:stretch>
        </p:blipFill>
        <p:spPr>
          <a:xfrm>
            <a:off x="290834" y="1432856"/>
            <a:ext cx="8562331" cy="12058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04903" y="2005989"/>
            <a:ext cx="2233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W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?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93800"/>
            <a:ext cx="90932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206500"/>
            <a:ext cx="90678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93800"/>
            <a:ext cx="90932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93800"/>
            <a:ext cx="9118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206500"/>
            <a:ext cx="91059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206500"/>
            <a:ext cx="91059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93800"/>
            <a:ext cx="90932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another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81100"/>
            <a:ext cx="90805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193800"/>
            <a:ext cx="90551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206500"/>
            <a:ext cx="90551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</a:t>
            </a:r>
            <a:r>
              <a:rPr lang="zh-CN" altLang="en-US" sz="4000" dirty="0"/>
              <a:t> </a:t>
            </a:r>
            <a:r>
              <a:rPr lang="en-US" altLang="zh-CN" sz="4000" dirty="0"/>
              <a:t>propagation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193800"/>
            <a:ext cx="90424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206500"/>
            <a:ext cx="90805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93800"/>
            <a:ext cx="91059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Neural</a:t>
            </a:r>
            <a:r>
              <a:rPr lang="zh-CN" altLang="en-US" sz="4000" dirty="0"/>
              <a:t> </a:t>
            </a:r>
            <a:r>
              <a:rPr lang="en-US" altLang="zh-CN" sz="4000" dirty="0"/>
              <a:t>Networks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Now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359014"/>
            <a:ext cx="82042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Now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359014"/>
            <a:ext cx="82042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41" y="1538841"/>
            <a:ext cx="81407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Now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359014"/>
            <a:ext cx="82042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41" y="1396828"/>
            <a:ext cx="81661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Now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70000"/>
            <a:ext cx="8877300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architectures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574800"/>
            <a:ext cx="87376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Feed</a:t>
            </a:r>
            <a:r>
              <a:rPr lang="en-US" altLang="zh-CN" sz="3600" dirty="0"/>
              <a:t>-forward</a:t>
            </a:r>
            <a:r>
              <a:rPr lang="zh-CN" altLang="en-US" sz="3600" dirty="0"/>
              <a:t> </a:t>
            </a:r>
            <a:r>
              <a:rPr lang="en-US" altLang="zh-CN" sz="3600" dirty="0"/>
              <a:t>computation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5" y="1498600"/>
            <a:ext cx="8888405" cy="4887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gradient descent algorithm??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Back propagation calculates the gradient of the error of the network regarding the network's modifiable weights.</a:t>
            </a:r>
            <a:endParaRPr lang="en-US" baseline="30000" dirty="0"/>
          </a:p>
          <a:p>
            <a:pPr marL="342900" indent="-342900"/>
            <a:r>
              <a:rPr lang="en-US" dirty="0"/>
              <a:t>This gradient is almost always used in a simple stochastic gradient descent algorithm to find weights that minimize the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6</a:t>
            </a:fld>
            <a:endParaRPr lang="en-US"/>
          </a:p>
        </p:txBody>
      </p:sp>
      <p:sp>
        <p:nvSpPr>
          <p:cNvPr id="12" name="Line 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057516" y="5446590"/>
            <a:ext cx="2400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3200044" y="5446591"/>
            <a:ext cx="857473" cy="8574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4057516" y="4188962"/>
            <a:ext cx="0" cy="12576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Oval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85868" y="4646281"/>
            <a:ext cx="2629585" cy="5716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round/>
          </a:ln>
          <a:scene3d>
            <a:camera prst="legacyPerspectiveBottom"/>
            <a:lightRig rig="legacyFlat3" dir="t"/>
          </a:scene3d>
          <a:sp3d extrusionH="1218930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Times New Roman" panose="0202050305040509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Times New Roman" panose="0202050305040509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Times New Roman" panose="0202050305040509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Times New Roman" panose="0202050305040509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Times New Roman" panose="02020503050405090304" pitchFamily="18" charset="0"/>
              </a:defRPr>
            </a:lvl9pPr>
          </a:lstStyle>
          <a:p>
            <a:pPr eaLnBrk="1" hangingPunct="1"/>
            <a:endParaRPr lang="en-US" sz="1350"/>
          </a:p>
        </p:txBody>
      </p:sp>
      <p:sp>
        <p:nvSpPr>
          <p:cNvPr id="16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69702" y="5581527"/>
            <a:ext cx="38824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5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w</a:t>
            </a:r>
            <a:r>
              <a:rPr lang="en-US" sz="15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1</a:t>
            </a:r>
          </a:p>
        </p:txBody>
      </p:sp>
      <p:sp>
        <p:nvSpPr>
          <p:cNvPr id="17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57208" y="5658432"/>
            <a:ext cx="38824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5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w</a:t>
            </a:r>
            <a:r>
              <a:rPr lang="en-US" sz="15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2</a:t>
            </a:r>
          </a:p>
        </p:txBody>
      </p:sp>
      <p:sp>
        <p:nvSpPr>
          <p:cNvPr id="18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51332" y="4264219"/>
            <a:ext cx="569387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500" dirty="0"/>
              <a:t>E(</a:t>
            </a:r>
            <a:r>
              <a:rPr lang="en-US" sz="1500" b="1" dirty="0"/>
              <a:t>W</a:t>
            </a:r>
            <a:r>
              <a:rPr lang="en-US" sz="1500" dirty="0"/>
              <a:t>)</a:t>
            </a:r>
          </a:p>
        </p:txBody>
      </p:sp>
      <p:sp>
        <p:nvSpPr>
          <p:cNvPr id="19" name="Line 1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5372309" y="4874942"/>
            <a:ext cx="285824" cy="2286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Activation</a:t>
            </a:r>
            <a:r>
              <a:rPr lang="zh-CN" altLang="en-US" sz="4400" dirty="0"/>
              <a:t> </a:t>
            </a:r>
            <a:r>
              <a:rPr lang="en-US" altLang="zh-CN" sz="4400" dirty="0"/>
              <a:t>functions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9418" y="3726729"/>
            <a:ext cx="6400800" cy="1790844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srgbClr val="C00000"/>
                </a:solidFill>
              </a:rPr>
              <a:t>The gates that decide whether or not messages will be passed through a neuron. Without activations, neural networks are just linear transformations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Activation</a:t>
            </a:r>
            <a:r>
              <a:rPr lang="zh-CN" altLang="en-US" sz="3600" dirty="0"/>
              <a:t> </a:t>
            </a:r>
            <a:r>
              <a:rPr lang="en-US" altLang="zh-CN" sz="3600" dirty="0"/>
              <a:t>functions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587500"/>
            <a:ext cx="84455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Sigmoid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Sigmoid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" y="1129929"/>
            <a:ext cx="91059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Sigmoid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Sigmoid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17600"/>
            <a:ext cx="90932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Sigmoid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23"/>
          <a:stretch>
            <a:fillRect/>
          </a:stretch>
        </p:blipFill>
        <p:spPr>
          <a:xfrm>
            <a:off x="0" y="1117600"/>
            <a:ext cx="9131300" cy="455373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Sigmoid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Tanh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57831" y="3844636"/>
            <a:ext cx="4380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Used to be very popular in sequence modeling (e.g., LSTM/GRU)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ReLU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05900" cy="4610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81109" y="4804192"/>
            <a:ext cx="263749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i="0" dirty="0">
                <a:solidFill>
                  <a:srgbClr val="0000CC"/>
                </a:solidFill>
                <a:effectLst/>
                <a:latin typeface="-apple-system"/>
              </a:rPr>
              <a:t>[Nair &amp; Hinton, 2010]</a:t>
            </a:r>
            <a:endParaRPr lang="zh-CN" altLang="en-US" sz="20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Computation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SVM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727200"/>
            <a:ext cx="8394700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ReLU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17600"/>
            <a:ext cx="9118600" cy="4622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5410" y="5109458"/>
            <a:ext cx="8441390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Two weakness: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Non-smooth point at x=0 (why ELU and GELU is proposed)</a:t>
            </a:r>
          </a:p>
          <a:p>
            <a:pPr marL="342900" indent="-342900">
              <a:buAutoNum type="arabicPeriod"/>
            </a:pPr>
            <a:r>
              <a:rPr lang="en-US" altLang="zh-CN" sz="2400" dirty="0">
                <a:solidFill>
                  <a:srgbClr val="FF0000"/>
                </a:solidFill>
              </a:rPr>
              <a:t>Saturate for x&lt;0 (why </a:t>
            </a:r>
            <a:r>
              <a:rPr lang="en-US" altLang="zh-CN" sz="2400" dirty="0" err="1">
                <a:solidFill>
                  <a:srgbClr val="FF0000"/>
                </a:solidFill>
              </a:rPr>
              <a:t>LReLU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n-US" altLang="zh-CN" sz="2400" dirty="0" err="1">
                <a:solidFill>
                  <a:srgbClr val="FF0000"/>
                </a:solidFill>
              </a:rPr>
              <a:t>maxout</a:t>
            </a:r>
            <a:r>
              <a:rPr lang="en-US" altLang="zh-CN" sz="2400" dirty="0">
                <a:solidFill>
                  <a:srgbClr val="FF0000"/>
                </a:solidFill>
              </a:rPr>
              <a:t> is proposed)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97939" y="4278461"/>
            <a:ext cx="442856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ReLU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3130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ReLU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92"/>
          <a:stretch>
            <a:fillRect/>
          </a:stretch>
        </p:blipFill>
        <p:spPr>
          <a:xfrm>
            <a:off x="0" y="1104900"/>
            <a:ext cx="9131300" cy="460342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ReLU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Leaky </a:t>
            </a:r>
            <a:r>
              <a:rPr lang="en-US" sz="3600" dirty="0" err="1"/>
              <a:t>ReLU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Maxout</a:t>
            </a:r>
            <a:r>
              <a:rPr lang="en-US" sz="3600" dirty="0"/>
              <a:t> “Neuron”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130300"/>
            <a:ext cx="9105900" cy="4597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Exponential Linear Units (ELU)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313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Swish and H-Swish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0695" y="99587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2400" b="0" i="0" dirty="0">
                <a:solidFill>
                  <a:srgbClr val="FF0000"/>
                </a:solidFill>
                <a:effectLst/>
                <a:latin typeface="charter" panose="02040503050506020203"/>
              </a:rPr>
              <a:t>Swish is automatically searched!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517041"/>
            <a:ext cx="848677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095390"/>
            <a:ext cx="90106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268864" y="5657671"/>
            <a:ext cx="8606271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The corresponding paper “SEARCHING FOR ACTIVATION FUNCTIONS” by </a:t>
            </a:r>
          </a:p>
          <a:p>
            <a:r>
              <a:rPr lang="en-US" altLang="zh-CN" dirty="0"/>
              <a:t>P. </a:t>
            </a:r>
            <a:r>
              <a:rPr lang="en-US" altLang="zh-CN" b="0" i="0" dirty="0">
                <a:effectLst/>
                <a:latin typeface="Lucida Grande" panose="020B0600040502020204"/>
                <a:hlinkClick r:id="rId5"/>
              </a:rPr>
              <a:t>Ramachandran</a:t>
            </a:r>
            <a:r>
              <a:rPr lang="en-US" altLang="zh-CN" b="0" i="0" dirty="0">
                <a:effectLst/>
                <a:latin typeface="Lucida Grande" panose="020B0600040502020204"/>
              </a:rPr>
              <a:t>, </a:t>
            </a:r>
            <a:r>
              <a:rPr lang="en-US" altLang="zh-CN" b="0" i="0" strike="noStrike" dirty="0">
                <a:effectLst/>
                <a:latin typeface="Lucida Grande" panose="020B0600040502020204"/>
                <a:hlinkClick r:id="rId6"/>
              </a:rPr>
              <a:t>B. </a:t>
            </a:r>
            <a:r>
              <a:rPr lang="en-US" altLang="zh-CN" b="0" i="0" strike="noStrike" dirty="0" err="1">
                <a:effectLst/>
                <a:latin typeface="Lucida Grande" panose="020B0600040502020204"/>
                <a:hlinkClick r:id="rId6"/>
              </a:rPr>
              <a:t>Zoph</a:t>
            </a:r>
            <a:r>
              <a:rPr lang="en-US" altLang="zh-CN" b="0" i="0" dirty="0">
                <a:effectLst/>
                <a:latin typeface="Lucida Grande" panose="020B0600040502020204"/>
              </a:rPr>
              <a:t>, </a:t>
            </a:r>
            <a:r>
              <a:rPr lang="en-US" altLang="zh-CN" b="0" i="0" strike="noStrike" dirty="0">
                <a:solidFill>
                  <a:srgbClr val="FF0000"/>
                </a:solidFill>
                <a:effectLst/>
                <a:latin typeface="Lucida Grande" panose="020B0600040502020204"/>
                <a:hlinkClick r:id="rId7"/>
              </a:rPr>
              <a:t>Quoc V. Le</a:t>
            </a:r>
            <a:r>
              <a:rPr lang="en-US" altLang="zh-CN" b="0" i="0" strike="noStrike" dirty="0">
                <a:solidFill>
                  <a:srgbClr val="FF0000"/>
                </a:solidFill>
                <a:effectLst/>
                <a:latin typeface="Lucida Grande" panose="020B0600040502020204"/>
              </a:rPr>
              <a:t> </a:t>
            </a:r>
            <a:r>
              <a:rPr lang="en-US" altLang="zh-CN" dirty="0">
                <a:latin typeface="Lucida Grande" panose="020B0600040502020204"/>
              </a:rPr>
              <a:t>is rejected by ICLR18, as reviewers and anonymous ones counter that </a:t>
            </a:r>
            <a:r>
              <a:rPr lang="en-US" altLang="zh-CN" dirty="0" err="1">
                <a:latin typeface="Lucida Grande" panose="020B0600040502020204"/>
              </a:rPr>
              <a:t>PRelus</a:t>
            </a:r>
            <a:r>
              <a:rPr lang="en-US" altLang="zh-CN" dirty="0">
                <a:latin typeface="Lucida Grande" panose="020B0600040502020204"/>
              </a:rPr>
              <a:t> should be doing quite well too. </a:t>
            </a:r>
          </a:p>
          <a:p>
            <a:r>
              <a:rPr lang="en-US" altLang="zh-CN" dirty="0">
                <a:latin typeface="Lucida Grande" panose="020B0600040502020204"/>
              </a:rPr>
              <a:t>But now it has 900+ citations.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Activation</a:t>
            </a:r>
            <a:r>
              <a:rPr lang="zh-CN" altLang="en-US" sz="3600" dirty="0"/>
              <a:t> </a:t>
            </a:r>
            <a:r>
              <a:rPr lang="en-US" altLang="zh-CN" sz="3600" dirty="0"/>
              <a:t>functions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practice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7" y="972821"/>
            <a:ext cx="6317235" cy="18821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8487" y="3629046"/>
            <a:ext cx="8156863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“Although various hand-designed alternatives to </a:t>
            </a:r>
            <a:r>
              <a:rPr lang="en-US" altLang="zh-CN" sz="2400" dirty="0" err="1"/>
              <a:t>ReLU</a:t>
            </a:r>
            <a:r>
              <a:rPr lang="en-US" altLang="zh-CN" sz="2400" dirty="0"/>
              <a:t> have been proposed, none have managed to replace it due to inconsistent gains.”</a:t>
            </a:r>
          </a:p>
          <a:p>
            <a:pPr algn="r"/>
            <a:r>
              <a:rPr lang="en-US" altLang="zh-CN" sz="2400" dirty="0"/>
              <a:t>In “Searching for Activation Functions”, 2017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58486" y="5654346"/>
            <a:ext cx="8156863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Dead neuron will not exist after using batch normalization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3405" y="2470267"/>
            <a:ext cx="899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 </a:t>
            </a:r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Replacing </a:t>
            </a:r>
            <a:r>
              <a:rPr lang="en-US" altLang="zh-CN" sz="2000" dirty="0" err="1">
                <a:latin typeface="Arial" panose="020B0604020202090204" pitchFamily="34" charset="0"/>
                <a:cs typeface="Arial" panose="020B0604020202090204" pitchFamily="34" charset="0"/>
              </a:rPr>
              <a:t>ReLU</a:t>
            </a:r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 by swish improves performance, at a cost of slower speed</a:t>
            </a:r>
          </a:p>
          <a:p>
            <a:r>
              <a:rPr lang="en-US" altLang="zh-CN" sz="2000" dirty="0">
                <a:latin typeface="Arial" panose="020B0604020202090204" pitchFamily="34" charset="0"/>
                <a:cs typeface="Arial" panose="020B0604020202090204" pitchFamily="34" charset="0"/>
              </a:rPr>
              <a:t>-  GELU is widely adopted in NLP (BERT, GPT)</a:t>
            </a:r>
            <a:endParaRPr lang="zh-CN" altLang="en-US" sz="2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0"/>
            <a:ext cx="872714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What features a good activation </a:t>
            </a:r>
            <a:r>
              <a:rPr lang="en-US" altLang="zh-CN" sz="3600" dirty="0"/>
              <a:t>should have</a:t>
            </a:r>
            <a:endParaRPr 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628650" y="1452282"/>
            <a:ext cx="7600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600" dirty="0"/>
              <a:t>Non-linear</a:t>
            </a:r>
          </a:p>
          <a:p>
            <a:pPr marL="342900" indent="-342900">
              <a:buAutoNum type="arabicPeriod"/>
            </a:pPr>
            <a:r>
              <a:rPr lang="en-US" altLang="zh-CN" sz="3600" dirty="0"/>
              <a:t>Differentiable at almost everywhere </a:t>
            </a:r>
          </a:p>
          <a:p>
            <a:pPr marL="342900" indent="-342900">
              <a:buAutoNum type="arabicPeriod"/>
            </a:pPr>
            <a:r>
              <a:rPr lang="en-US" altLang="zh-CN" sz="3600" dirty="0"/>
              <a:t>Simple computation</a:t>
            </a:r>
          </a:p>
          <a:p>
            <a:pPr marL="342900" indent="-342900">
              <a:buAutoNum type="arabicPeriod"/>
            </a:pPr>
            <a:r>
              <a:rPr lang="en-US" altLang="zh-CN" sz="3600" dirty="0"/>
              <a:t>Non-saturation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Forwardpass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 err="1"/>
              <a:t>Backwardpass</a:t>
            </a:r>
            <a:endParaRPr lang="en-US" sz="3600" dirty="0"/>
          </a:p>
        </p:txBody>
      </p:sp>
      <p:pic>
        <p:nvPicPr>
          <p:cNvPr id="4" name="Picture 3" descr="chainrule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828"/>
            <a:ext cx="9144000" cy="298984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</a:t>
            </a:r>
            <a:r>
              <a:rPr lang="en-US" altLang="zh-CN" sz="3600" dirty="0"/>
              <a:t>ow to Choose an Output Layer Activation Function</a:t>
            </a:r>
            <a:endParaRPr lang="en-US" sz="3600" dirty="0"/>
          </a:p>
        </p:txBody>
      </p:sp>
      <p:pic>
        <p:nvPicPr>
          <p:cNvPr id="1026" name="Picture 2" descr="How to Choose an Output Layer Activation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28725"/>
            <a:ext cx="74295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Backpropagation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example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20800"/>
            <a:ext cx="897890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the back propagation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not guaranteed to find global minimum of the error function. It may get trapped in a local minima,</a:t>
            </a:r>
          </a:p>
          <a:p>
            <a:pPr lvl="1"/>
            <a:r>
              <a:rPr lang="en-US" dirty="0"/>
              <a:t>Improvements,</a:t>
            </a:r>
          </a:p>
          <a:p>
            <a:pPr lvl="2"/>
            <a:r>
              <a:rPr lang="en-US" dirty="0"/>
              <a:t>Add momentum.</a:t>
            </a:r>
          </a:p>
          <a:p>
            <a:pPr lvl="2"/>
            <a:r>
              <a:rPr lang="en-US" dirty="0"/>
              <a:t>Use stochastic gradient descent.</a:t>
            </a:r>
          </a:p>
          <a:p>
            <a:pPr lvl="2"/>
            <a:r>
              <a:rPr lang="en-US" dirty="0"/>
              <a:t>Use different networks with different initial values for the weights.</a:t>
            </a:r>
          </a:p>
          <a:p>
            <a:pPr marL="511810" lvl="2" indent="0">
              <a:buNone/>
            </a:pPr>
            <a:endParaRPr lang="en-US" dirty="0"/>
          </a:p>
          <a:p>
            <a:r>
              <a:rPr lang="en-US" dirty="0"/>
              <a:t>Back propagation learning does not require normalization of input vectors; however, normalization could improve performance.</a:t>
            </a:r>
            <a:endParaRPr lang="en-US" baseline="30000" dirty="0"/>
          </a:p>
          <a:p>
            <a:pPr lvl="1"/>
            <a:r>
              <a:rPr lang="en-US" dirty="0"/>
              <a:t> Standardize all features previous to training.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1202</Words>
  <Application>Microsoft Office PowerPoint</Application>
  <PresentationFormat>全屏显示(4:3)</PresentationFormat>
  <Paragraphs>249</Paragraphs>
  <Slides>95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5" baseType="lpstr">
      <vt:lpstr>-apple-system</vt:lpstr>
      <vt:lpstr>charter</vt:lpstr>
      <vt:lpstr>Lucida Grande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  Neural Networks and Backpropagation</vt:lpstr>
      <vt:lpstr>Review: Linear Classification </vt:lpstr>
      <vt:lpstr>Review: Linear Classification </vt:lpstr>
      <vt:lpstr>Optimization</vt:lpstr>
      <vt:lpstr>Back propagation</vt:lpstr>
      <vt:lpstr>What is gradient descent algorithm??</vt:lpstr>
      <vt:lpstr>Computation of SVM</vt:lpstr>
      <vt:lpstr>Forwardpass and Backwardpass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Gradient Descent</vt:lpstr>
      <vt:lpstr>Gradient Descent</vt:lpstr>
      <vt:lpstr>Gradient Descent</vt:lpstr>
      <vt:lpstr>Gradient Descent</vt:lpstr>
      <vt:lpstr>Gradient Descent</vt:lpstr>
      <vt:lpstr>(mini-batch) Stochastic Gradient Descent</vt:lpstr>
      <vt:lpstr>(mini-batch) Stochastic Gradient Descent</vt:lpstr>
      <vt:lpstr>(mini-batch) Stochastic Gradient Descent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another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Neural Networks</vt:lpstr>
      <vt:lpstr>Now neural networks</vt:lpstr>
      <vt:lpstr>Now neural networks</vt:lpstr>
      <vt:lpstr>Now neural networks</vt:lpstr>
      <vt:lpstr>Now neural networks</vt:lpstr>
      <vt:lpstr>Neural network architectures</vt:lpstr>
      <vt:lpstr>Feed-forward computation</vt:lpstr>
      <vt:lpstr>Activation functions</vt:lpstr>
      <vt:lpstr>Activation functions</vt:lpstr>
      <vt:lpstr>Sigmoid</vt:lpstr>
      <vt:lpstr>Sigmoid</vt:lpstr>
      <vt:lpstr>Sigmoid</vt:lpstr>
      <vt:lpstr>Sigmoid</vt:lpstr>
      <vt:lpstr>Sigmoid</vt:lpstr>
      <vt:lpstr>Sigmoid</vt:lpstr>
      <vt:lpstr>Tanh</vt:lpstr>
      <vt:lpstr>ReLU</vt:lpstr>
      <vt:lpstr>ReLU</vt:lpstr>
      <vt:lpstr>ReLU</vt:lpstr>
      <vt:lpstr>ReLU</vt:lpstr>
      <vt:lpstr>ReLU</vt:lpstr>
      <vt:lpstr>Leaky ReLU</vt:lpstr>
      <vt:lpstr>Maxout “Neuron”</vt:lpstr>
      <vt:lpstr>Exponential Linear Units (ELU) </vt:lpstr>
      <vt:lpstr>Swish and H-Swish</vt:lpstr>
      <vt:lpstr>Activation functions in practice</vt:lpstr>
      <vt:lpstr>What features a good activation should have</vt:lpstr>
      <vt:lpstr>How to Choose an Output Layer Activation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Limitations of the back propagation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Qi Wu</dc:creator>
  <cp:lastModifiedBy>jerry1773548849@outlook.com</cp:lastModifiedBy>
  <cp:revision>629</cp:revision>
  <dcterms:created xsi:type="dcterms:W3CDTF">2021-07-06T14:11:38Z</dcterms:created>
  <dcterms:modified xsi:type="dcterms:W3CDTF">2021-07-07T11:02:22Z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1033-3.4.1.5291</vt:lpwstr>
  </property>
</Properties>
</file>